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Nunito"/>
      <p:regular r:id="rId26"/>
      <p:bold r:id="rId27"/>
      <p:italic r:id="rId28"/>
      <p:boldItalic r:id="rId29"/>
    </p:embeddedFont>
    <p:embeddedFont>
      <p:font typeface="Nunito Medium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regular.fntdata"/><Relationship Id="rId25" Type="http://schemas.openxmlformats.org/officeDocument/2006/relationships/slide" Target="slides/slide20.xml"/><Relationship Id="rId28" Type="http://schemas.openxmlformats.org/officeDocument/2006/relationships/font" Target="fonts/Nunito-italic.fntdata"/><Relationship Id="rId27" Type="http://schemas.openxmlformats.org/officeDocument/2006/relationships/font" Target="fonts/Nuni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Medium-bold.fntdata"/><Relationship Id="rId30" Type="http://schemas.openxmlformats.org/officeDocument/2006/relationships/font" Target="fonts/NunitoMedium-regular.fntdata"/><Relationship Id="rId11" Type="http://schemas.openxmlformats.org/officeDocument/2006/relationships/slide" Target="slides/slide6.xml"/><Relationship Id="rId33" Type="http://schemas.openxmlformats.org/officeDocument/2006/relationships/font" Target="fonts/NunitoMedium-boldItalic.fntdata"/><Relationship Id="rId10" Type="http://schemas.openxmlformats.org/officeDocument/2006/relationships/slide" Target="slides/slide5.xml"/><Relationship Id="rId32" Type="http://schemas.openxmlformats.org/officeDocument/2006/relationships/font" Target="fonts/NunitoMedium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9b8287d56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9b8287d56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e9d5af0a0b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e9d5af0a0b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e9d5af0a0b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e9d5af0a0b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e9d5af0a0b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e9d5af0a0b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e9d5af0a0b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e9d5af0a0b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e9d5af0a0b_2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e9d5af0a0b_2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e9d5af0a0b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e9d5af0a0b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e9d5af0a0b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e9d5af0a0b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e9b8287d56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e9b8287d5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e9b8287d56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e9b8287d56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e9b8287d5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e9b8287d5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e9b8287d5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e9b8287d5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9b8287d5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9b8287d5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e9b8287d5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e9b8287d5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e9b8287d5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e9b8287d5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e9d0cd272f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e9d0cd272f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e9d0cd272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e9d0cd272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e9b8287d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e9b8287d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e9d5af0a0b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e9d5af0a0b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5.png"/><Relationship Id="rId5" Type="http://schemas.openxmlformats.org/officeDocument/2006/relationships/image" Target="../media/image8.png"/><Relationship Id="rId6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563750"/>
            <a:ext cx="8520600" cy="10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Nunito"/>
                <a:ea typeface="Nunito"/>
                <a:cs typeface="Nunito"/>
                <a:sym typeface="Nunito"/>
              </a:rPr>
              <a:t>Knowledge Distillation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170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Nunito Medium"/>
                <a:ea typeface="Nunito Medium"/>
                <a:cs typeface="Nunito Medium"/>
                <a:sym typeface="Nunito Medium"/>
              </a:rPr>
              <a:t>DistilBERT | MobileBERT | TinyBERT</a:t>
            </a:r>
            <a:endParaRPr>
              <a:latin typeface="Nunito Medium"/>
              <a:ea typeface="Nunito Medium"/>
              <a:cs typeface="Nunito Medium"/>
              <a:sym typeface="Nunito Medium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3104" y="2456150"/>
            <a:ext cx="2297775" cy="230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00" y="97700"/>
            <a:ext cx="85206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Nunito"/>
                <a:ea typeface="Nunito"/>
                <a:cs typeface="Nunito"/>
                <a:sym typeface="Nunito"/>
              </a:rPr>
              <a:t>What is mobileBERT?</a:t>
            </a:r>
            <a:endParaRPr b="1" sz="3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1" name="Google Shape;121;p22"/>
          <p:cNvSpPr txBox="1"/>
          <p:nvPr>
            <p:ph idx="4294967295" type="subTitle"/>
          </p:nvPr>
        </p:nvSpPr>
        <p:spPr>
          <a:xfrm>
            <a:off x="311700" y="805400"/>
            <a:ext cx="8520600" cy="41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Medium"/>
              <a:buChar char="●"/>
            </a:pPr>
            <a:r>
              <a:rPr b="1" lang="en-GB" sz="1400">
                <a:latin typeface="Nunito"/>
                <a:ea typeface="Nunito"/>
                <a:cs typeface="Nunito"/>
                <a:sym typeface="Nunito"/>
              </a:rPr>
              <a:t>MobileBERT 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compresses and accelerates </a:t>
            </a:r>
            <a:r>
              <a:rPr b="1" lang="en-GB" sz="1400">
                <a:latin typeface="Nunito"/>
                <a:ea typeface="Nunito"/>
                <a:cs typeface="Nunito"/>
                <a:sym typeface="Nunito"/>
              </a:rPr>
              <a:t>BERT 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to enable deployment on mobile devices with limited resources while maintaining high performance.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Medium"/>
              <a:buChar char="●"/>
            </a:pPr>
            <a:r>
              <a:rPr b="1" lang="en-GB" sz="1400">
                <a:latin typeface="Nunito"/>
                <a:ea typeface="Nunito"/>
                <a:cs typeface="Nunito"/>
                <a:sym typeface="Nunito"/>
              </a:rPr>
              <a:t>MobileBERT 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is a versatile, task-agnostic model that can be fine-tuned for various NLP tasks without task-specific modifications.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Medium"/>
              <a:buChar char="●"/>
            </a:pPr>
            <a:r>
              <a:rPr b="1" lang="en-GB" sz="1400">
                <a:latin typeface="Nunito"/>
                <a:ea typeface="Nunito"/>
                <a:cs typeface="Nunito"/>
                <a:sym typeface="Nunito"/>
              </a:rPr>
              <a:t>MobileBERT 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uses a "thin" version of </a:t>
            </a:r>
            <a:r>
              <a:rPr b="1" lang="en-GB" sz="1400">
                <a:latin typeface="Nunito"/>
                <a:ea typeface="Nunito"/>
                <a:cs typeface="Nunito"/>
                <a:sym typeface="Nunito"/>
              </a:rPr>
              <a:t>BERTLARGE 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with bottleneck structures and balanced self-attentions and feed-forward networks to reduce computational load.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Medium"/>
              <a:buChar char="●"/>
            </a:pPr>
            <a:r>
              <a:rPr b="1" lang="en-GB" sz="1400">
                <a:latin typeface="Nunito"/>
                <a:ea typeface="Nunito"/>
                <a:cs typeface="Nunito"/>
                <a:sym typeface="Nunito"/>
              </a:rPr>
              <a:t>MobileBERT 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is trained by transferring knowledge from an inverted-bottleneck </a:t>
            </a:r>
            <a:r>
              <a:rPr b="1" lang="en-GB" sz="1400">
                <a:latin typeface="Nunito"/>
                <a:ea typeface="Nunito"/>
                <a:cs typeface="Nunito"/>
                <a:sym typeface="Nunito"/>
              </a:rPr>
              <a:t>BERTLARGE 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(IB-BERT) model, ensuring the smaller model retains high performance.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Medium"/>
              <a:buChar char="●"/>
            </a:pPr>
            <a:r>
              <a:rPr b="1" lang="en-GB" sz="1400">
                <a:latin typeface="Nunito"/>
                <a:ea typeface="Nunito"/>
                <a:cs typeface="Nunito"/>
                <a:sym typeface="Nunito"/>
              </a:rPr>
              <a:t>MobileBERT 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is 4.3 times smaller and 5.5 times faster than </a:t>
            </a:r>
            <a:r>
              <a:rPr b="1" lang="en-GB" sz="1400">
                <a:latin typeface="Nunito"/>
                <a:ea typeface="Nunito"/>
                <a:cs typeface="Nunito"/>
                <a:sym typeface="Nunito"/>
              </a:rPr>
              <a:t>BERTBASE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, achieving competitive results on benchmarks like </a:t>
            </a:r>
            <a:r>
              <a:rPr b="1" lang="en-GB" sz="1400">
                <a:latin typeface="Nunito"/>
                <a:ea typeface="Nunito"/>
                <a:cs typeface="Nunito"/>
                <a:sym typeface="Nunito"/>
              </a:rPr>
              <a:t>GLUE 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and </a:t>
            </a:r>
            <a:r>
              <a:rPr b="1" lang="en-GB" sz="1400">
                <a:latin typeface="Nunito"/>
                <a:ea typeface="Nunito"/>
                <a:cs typeface="Nunito"/>
                <a:sym typeface="Nunito"/>
              </a:rPr>
              <a:t>SQuAD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97700"/>
            <a:ext cx="85206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Nunito"/>
                <a:ea typeface="Nunito"/>
                <a:cs typeface="Nunito"/>
                <a:sym typeface="Nunito"/>
              </a:rPr>
              <a:t>MobileBERT Architecture</a:t>
            </a:r>
            <a:endParaRPr b="1" sz="32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6075" y="688650"/>
            <a:ext cx="7071862" cy="4033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97700"/>
            <a:ext cx="85206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Nunito"/>
                <a:ea typeface="Nunito"/>
                <a:cs typeface="Nunito"/>
                <a:sym typeface="Nunito"/>
              </a:rPr>
              <a:t>MobileBERT Model Params Settings</a:t>
            </a:r>
            <a:endParaRPr b="1" sz="32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013" y="1226950"/>
            <a:ext cx="7607976" cy="348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97700"/>
            <a:ext cx="85206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Nunito"/>
                <a:ea typeface="Nunito"/>
                <a:cs typeface="Nunito"/>
                <a:sym typeface="Nunito"/>
              </a:rPr>
              <a:t>MobileBERT Knowledge Distillation</a:t>
            </a:r>
            <a:endParaRPr b="1" sz="32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39" name="Google Shape;13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137" y="1129750"/>
            <a:ext cx="7849727" cy="3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/>
          <p:nvPr>
            <p:ph type="title"/>
          </p:nvPr>
        </p:nvSpPr>
        <p:spPr>
          <a:xfrm>
            <a:off x="311700" y="97700"/>
            <a:ext cx="85206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Nunito"/>
                <a:ea typeface="Nunito"/>
                <a:cs typeface="Nunito"/>
                <a:sym typeface="Nunito"/>
              </a:rPr>
              <a:t>MobileBERT Benchmarking</a:t>
            </a:r>
            <a:endParaRPr b="1" sz="32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45" name="Google Shape;14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7825" y="972750"/>
            <a:ext cx="7368341" cy="403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 txBox="1"/>
          <p:nvPr>
            <p:ph type="title"/>
          </p:nvPr>
        </p:nvSpPr>
        <p:spPr>
          <a:xfrm>
            <a:off x="311700" y="1301325"/>
            <a:ext cx="85206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200">
                <a:latin typeface="Nunito"/>
                <a:ea typeface="Nunito"/>
                <a:cs typeface="Nunito"/>
                <a:sym typeface="Nunito"/>
              </a:rPr>
              <a:t>Tiny</a:t>
            </a:r>
            <a:r>
              <a:rPr b="1" lang="en-GB" sz="4200">
                <a:latin typeface="Nunito"/>
                <a:ea typeface="Nunito"/>
                <a:cs typeface="Nunito"/>
                <a:sym typeface="Nunito"/>
              </a:rPr>
              <a:t>BERT</a:t>
            </a:r>
            <a:endParaRPr b="1" sz="4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1" name="Google Shape;151;p27"/>
          <p:cNvSpPr txBox="1"/>
          <p:nvPr>
            <p:ph idx="4294967295" type="subTitle"/>
          </p:nvPr>
        </p:nvSpPr>
        <p:spPr>
          <a:xfrm>
            <a:off x="311700" y="1704125"/>
            <a:ext cx="85206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latin typeface="Nunito Medium"/>
                <a:ea typeface="Nunito Medium"/>
                <a:cs typeface="Nunito Medium"/>
                <a:sym typeface="Nunito Medium"/>
              </a:rPr>
              <a:t>Distilling BERT for Natural Language Understanding</a:t>
            </a:r>
            <a:endParaRPr>
              <a:latin typeface="Nunito Medium"/>
              <a:ea typeface="Nunito Medium"/>
              <a:cs typeface="Nunito Medium"/>
              <a:sym typeface="Nunito Medium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/>
          <p:nvPr>
            <p:ph type="title"/>
          </p:nvPr>
        </p:nvSpPr>
        <p:spPr>
          <a:xfrm>
            <a:off x="311700" y="97700"/>
            <a:ext cx="85206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Nunito"/>
                <a:ea typeface="Nunito"/>
                <a:cs typeface="Nunito"/>
                <a:sym typeface="Nunito"/>
              </a:rPr>
              <a:t>What is TinyBERT?</a:t>
            </a:r>
            <a:endParaRPr b="1" sz="3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7" name="Google Shape;157;p28"/>
          <p:cNvSpPr txBox="1"/>
          <p:nvPr>
            <p:ph idx="4294967295" type="subTitle"/>
          </p:nvPr>
        </p:nvSpPr>
        <p:spPr>
          <a:xfrm>
            <a:off x="311700" y="805400"/>
            <a:ext cx="8520600" cy="41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Medium"/>
              <a:buChar char="●"/>
            </a:pPr>
            <a:r>
              <a:rPr b="1" lang="en-GB" sz="1400">
                <a:latin typeface="Nunito"/>
                <a:ea typeface="Nunito"/>
                <a:cs typeface="Nunito"/>
                <a:sym typeface="Nunito"/>
              </a:rPr>
              <a:t>TinyBERT 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is created to reduce the size and improve the speed of </a:t>
            </a:r>
            <a:r>
              <a:rPr b="1" lang="en-GB" sz="1400">
                <a:latin typeface="Nunito"/>
                <a:ea typeface="Nunito"/>
                <a:cs typeface="Nunito"/>
                <a:sym typeface="Nunito"/>
              </a:rPr>
              <a:t>BERT 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while maintaining high performance on NLP tasks.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Medium"/>
              <a:buChar char="●"/>
            </a:pP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It uses a unique Transformer distillation method to effectively transfer knowledge from a larger </a:t>
            </a:r>
            <a:r>
              <a:rPr b="1" lang="en-GB" sz="1400">
                <a:latin typeface="Nunito"/>
                <a:ea typeface="Nunito"/>
                <a:cs typeface="Nunito"/>
                <a:sym typeface="Nunito"/>
              </a:rPr>
              <a:t>BERT 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model to a smaller </a:t>
            </a:r>
            <a:r>
              <a:rPr b="1" lang="en-GB" sz="1400">
                <a:latin typeface="Nunito"/>
                <a:ea typeface="Nunito"/>
                <a:cs typeface="Nunito"/>
                <a:sym typeface="Nunito"/>
              </a:rPr>
              <a:t>TinyBERT 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model.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Medium"/>
              <a:buChar char="●"/>
            </a:pPr>
            <a:r>
              <a:rPr b="1" lang="en-GB" sz="1400">
                <a:latin typeface="Nunito"/>
                <a:ea typeface="Nunito"/>
                <a:cs typeface="Nunito"/>
                <a:sym typeface="Nunito"/>
              </a:rPr>
              <a:t>TinyBERT 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employs a two-stage learning process involving general distillation from a non-fine-tuned </a:t>
            </a:r>
            <a:r>
              <a:rPr b="1" lang="en-GB" sz="1400">
                <a:latin typeface="Nunito"/>
                <a:ea typeface="Nunito"/>
                <a:cs typeface="Nunito"/>
                <a:sym typeface="Nunito"/>
              </a:rPr>
              <a:t>BERT 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and task-specific distillation from a fine-tuned </a:t>
            </a:r>
            <a:r>
              <a:rPr b="1" lang="en-GB" sz="1400">
                <a:latin typeface="Nunito"/>
                <a:ea typeface="Nunito"/>
                <a:cs typeface="Nunito"/>
                <a:sym typeface="Nunito"/>
              </a:rPr>
              <a:t>BERT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, enhancing both general and task-specific capabilities.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Medium"/>
              <a:buChar char="●"/>
            </a:pPr>
            <a:r>
              <a:rPr b="1" lang="en-GB" sz="1400">
                <a:latin typeface="Nunito"/>
                <a:ea typeface="Nunito"/>
                <a:cs typeface="Nunito"/>
                <a:sym typeface="Nunito"/>
              </a:rPr>
              <a:t>TinyBERT 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with 4 layers achieves over 96.8% of </a:t>
            </a:r>
            <a:r>
              <a:rPr b="1" lang="en-GB" sz="1400">
                <a:latin typeface="Nunito"/>
                <a:ea typeface="Nunito"/>
                <a:cs typeface="Nunito"/>
                <a:sym typeface="Nunito"/>
              </a:rPr>
              <a:t>BERTBASE's 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performance on the </a:t>
            </a:r>
            <a:r>
              <a:rPr b="1" lang="en-GB" sz="1400">
                <a:latin typeface="Nunito"/>
                <a:ea typeface="Nunito"/>
                <a:cs typeface="Nunito"/>
                <a:sym typeface="Nunito"/>
              </a:rPr>
              <a:t>GLUE 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benchmark, while being 7.5 times smaller and 9.4 times faster in inference.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9"/>
          <p:cNvSpPr txBox="1"/>
          <p:nvPr>
            <p:ph type="title"/>
          </p:nvPr>
        </p:nvSpPr>
        <p:spPr>
          <a:xfrm>
            <a:off x="311700" y="97700"/>
            <a:ext cx="87867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Nunito"/>
                <a:ea typeface="Nunito"/>
                <a:cs typeface="Nunito"/>
                <a:sym typeface="Nunito"/>
              </a:rPr>
              <a:t>How Similar All These Distilled Models Are?</a:t>
            </a:r>
            <a:endParaRPr b="1" sz="3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3" name="Google Shape;163;p29"/>
          <p:cNvSpPr txBox="1"/>
          <p:nvPr>
            <p:ph idx="4294967295" type="subTitle"/>
          </p:nvPr>
        </p:nvSpPr>
        <p:spPr>
          <a:xfrm>
            <a:off x="311700" y="805400"/>
            <a:ext cx="8520600" cy="41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Medium"/>
              <a:buChar char="●"/>
            </a:pP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All three models—TinyBERT, DistilBERT, and MobileBERT—aim to reduce the size of the original BERT model to make it more efficient and deployable on devices with limited computational resources.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Medium"/>
              <a:buChar char="●"/>
            </a:pP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Each model utilizes knowledge distillation techniques to transfer knowledge from a larger, more complex "teacher" model to a smaller, more efficient "student" model, preserving the teacher's capabilities while reducing computational demands.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Medium"/>
              <a:buChar char="●"/>
            </a:pP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 TinyBERT, DistilBERT, and MobileBERT maintain the ability to be fine-tuned for a variety of downstream NLP tasks, making them versatile across different applications without requiring task-specific pre-training.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Medium"/>
              <a:buChar char="●"/>
            </a:pP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Despite their reduced sizes and faster inference times, all three models—TinyBERT, DistilBERT, and MobileBERT—achieve performance that is competitive with or close to the original BERT model on various NLP benchmarks.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0"/>
          <p:cNvSpPr txBox="1"/>
          <p:nvPr>
            <p:ph type="title"/>
          </p:nvPr>
        </p:nvSpPr>
        <p:spPr>
          <a:xfrm>
            <a:off x="311700" y="97700"/>
            <a:ext cx="85206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Nunito"/>
                <a:ea typeface="Nunito"/>
                <a:cs typeface="Nunito"/>
                <a:sym typeface="Nunito"/>
              </a:rPr>
              <a:t>TinyBERT Distillation</a:t>
            </a:r>
            <a:endParaRPr b="1" sz="3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9" name="Google Shape;169;p30"/>
          <p:cNvSpPr txBox="1"/>
          <p:nvPr>
            <p:ph idx="4294967295" type="subTitle"/>
          </p:nvPr>
        </p:nvSpPr>
        <p:spPr>
          <a:xfrm>
            <a:off x="311700" y="805400"/>
            <a:ext cx="8520600" cy="15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0416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unito Medium"/>
              <a:buChar char="●"/>
            </a:pP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It  propose a novel two-stage learning framework including the general distillation and the task-specific distillation, 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0416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unito Medium"/>
              <a:buChar char="●"/>
            </a:pP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It has three types of loss functions to fit different representations from BERT layers: 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0416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unito Medium"/>
              <a:buAutoNum type="alphaLcPeriod"/>
            </a:pP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the output of the embedding layer; 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0416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unito Medium"/>
              <a:buAutoNum type="alphaLcPeriod"/>
            </a:pP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the hidden states and attention matrices derived from the Transformer layer; 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0416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unito Medium"/>
              <a:buAutoNum type="alphaLcPeriod"/>
            </a:pP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the logits output by the prediction layer. 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</p:txBody>
      </p:sp>
      <p:pic>
        <p:nvPicPr>
          <p:cNvPr id="170" name="Google Shape;17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950" y="3148200"/>
            <a:ext cx="3194300" cy="154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1475" y="1899725"/>
            <a:ext cx="2779324" cy="2867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1"/>
          <p:cNvSpPr txBox="1"/>
          <p:nvPr>
            <p:ph type="title"/>
          </p:nvPr>
        </p:nvSpPr>
        <p:spPr>
          <a:xfrm>
            <a:off x="311700" y="97700"/>
            <a:ext cx="85206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Nunito"/>
                <a:ea typeface="Nunito"/>
                <a:cs typeface="Nunito"/>
                <a:sym typeface="Nunito"/>
              </a:rPr>
              <a:t>TinyBERT Model Performance</a:t>
            </a:r>
            <a:endParaRPr b="1" sz="32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77" name="Google Shape;17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838" y="853150"/>
            <a:ext cx="8638332" cy="4033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1301325"/>
            <a:ext cx="85206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200">
                <a:latin typeface="Nunito"/>
                <a:ea typeface="Nunito"/>
                <a:cs typeface="Nunito"/>
                <a:sym typeface="Nunito"/>
              </a:rPr>
              <a:t>DistilBERT</a:t>
            </a:r>
            <a:endParaRPr b="1" sz="4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2" name="Google Shape;62;p14"/>
          <p:cNvSpPr txBox="1"/>
          <p:nvPr>
            <p:ph idx="4294967295" type="subTitle"/>
          </p:nvPr>
        </p:nvSpPr>
        <p:spPr>
          <a:xfrm>
            <a:off x="311700" y="1704125"/>
            <a:ext cx="85206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latin typeface="Nunito Medium"/>
                <a:ea typeface="Nunito Medium"/>
                <a:cs typeface="Nunito Medium"/>
                <a:sym typeface="Nunito Medium"/>
              </a:rPr>
              <a:t>A distilled version of BERT: Smaller, faster, cheaper and lighter</a:t>
            </a:r>
            <a:endParaRPr>
              <a:latin typeface="Nunito Medium"/>
              <a:ea typeface="Nunito Medium"/>
              <a:cs typeface="Nunito Medium"/>
              <a:sym typeface="Nunito Medium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2"/>
          <p:cNvSpPr txBox="1"/>
          <p:nvPr>
            <p:ph type="title"/>
          </p:nvPr>
        </p:nvSpPr>
        <p:spPr>
          <a:xfrm>
            <a:off x="311700" y="1864050"/>
            <a:ext cx="85206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200">
                <a:latin typeface="Nunito"/>
                <a:ea typeface="Nunito"/>
                <a:cs typeface="Nunito"/>
                <a:sym typeface="Nunito"/>
              </a:rPr>
              <a:t>Thanks</a:t>
            </a:r>
            <a:endParaRPr b="1" sz="42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97700"/>
            <a:ext cx="85206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Nunito"/>
                <a:ea typeface="Nunito"/>
                <a:cs typeface="Nunito"/>
                <a:sym typeface="Nunito"/>
              </a:rPr>
              <a:t>What is Knowledge Distillation?</a:t>
            </a:r>
            <a:endParaRPr b="1" sz="3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8" name="Google Shape;68;p15"/>
          <p:cNvSpPr txBox="1"/>
          <p:nvPr>
            <p:ph idx="4294967295" type="subTitle"/>
          </p:nvPr>
        </p:nvSpPr>
        <p:spPr>
          <a:xfrm>
            <a:off x="311700" y="805400"/>
            <a:ext cx="8520600" cy="41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Medium"/>
              <a:buChar char="●"/>
            </a:pP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Knowledge Distillation is a technique in machine learning where a smaller, simpler model (student) is trained to mimic the performance of a larger, more complex model (teacher). 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Medium"/>
              <a:buChar char="●"/>
            </a:pP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It is done for Model compression, inference speedup and 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deployment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 efficiency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8087" y="1747800"/>
            <a:ext cx="6833076" cy="3089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97700"/>
            <a:ext cx="85206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Nunito"/>
                <a:ea typeface="Nunito"/>
                <a:cs typeface="Nunito"/>
                <a:sym typeface="Nunito"/>
              </a:rPr>
              <a:t>Why Distil BERT?</a:t>
            </a:r>
            <a:endParaRPr b="1" sz="3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5" name="Google Shape;75;p16"/>
          <p:cNvSpPr txBox="1"/>
          <p:nvPr>
            <p:ph idx="4294967295" type="subTitle"/>
          </p:nvPr>
        </p:nvSpPr>
        <p:spPr>
          <a:xfrm>
            <a:off x="311700" y="805400"/>
            <a:ext cx="8520600" cy="41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Medium"/>
              <a:buChar char="●"/>
            </a:pP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During inference, DistilBERT is 60% faster than BERT.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Medium"/>
              <a:buChar char="●"/>
            </a:pP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DistilBERT has 44M fewer parameters and in total is 40% smaller than BERT.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Medium"/>
              <a:buChar char="●"/>
            </a:pP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DistilBERT retains 97% of BERT performance.</a:t>
            </a:r>
            <a:b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</a:b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457200" lvl="0" marL="18288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latin typeface="Nunito"/>
                <a:ea typeface="Nunito"/>
                <a:cs typeface="Nunito"/>
                <a:sym typeface="Nunito"/>
              </a:rPr>
              <a:t>BERT vs DistilBERT comparison (on GLUE dataset)</a:t>
            </a:r>
            <a:endParaRPr b="1" sz="11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1499" y="2647325"/>
            <a:ext cx="5113325" cy="220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97700"/>
            <a:ext cx="85206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Nunito"/>
                <a:ea typeface="Nunito"/>
                <a:cs typeface="Nunito"/>
                <a:sym typeface="Nunito"/>
              </a:rPr>
              <a:t>DistilBERT Architecture</a:t>
            </a:r>
            <a:endParaRPr b="1" sz="3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2" name="Google Shape;82;p17"/>
          <p:cNvSpPr txBox="1"/>
          <p:nvPr>
            <p:ph idx="4294967295" type="subTitle"/>
          </p:nvPr>
        </p:nvSpPr>
        <p:spPr>
          <a:xfrm>
            <a:off x="311700" y="805400"/>
            <a:ext cx="3375300" cy="41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1083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unito Medium"/>
              <a:buChar char="●"/>
            </a:pP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DistilBERT reduces the number of layers from 12 in BERT-base to 6.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083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unito Medium"/>
              <a:buChar char="●"/>
            </a:pP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The student model (DistilBERT) is trained to predict the probability distribution over the vocabulary produced by the teacher model (BERT) using the same input text.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083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unito Medium"/>
              <a:buChar char="●"/>
            </a:pP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The student model learns to replicate the teacher’s attention patterns.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083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unito Medium"/>
              <a:buChar char="●"/>
            </a:pP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During training, optimization strategies such as temperature scaling are applied to the softmax outputs. </a:t>
            </a: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 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9000" y="1056300"/>
            <a:ext cx="5602299" cy="382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97700"/>
            <a:ext cx="85206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Nunito"/>
                <a:ea typeface="Nunito"/>
                <a:cs typeface="Nunito"/>
                <a:sym typeface="Nunito"/>
              </a:rPr>
              <a:t>DistilBERT Loss Function</a:t>
            </a:r>
            <a:endParaRPr b="1" sz="3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9" name="Google Shape;89;p18"/>
          <p:cNvSpPr txBox="1"/>
          <p:nvPr>
            <p:ph idx="4294967295" type="subTitle"/>
          </p:nvPr>
        </p:nvSpPr>
        <p:spPr>
          <a:xfrm>
            <a:off x="311700" y="805400"/>
            <a:ext cx="2484300" cy="41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Medium"/>
              <a:buChar char="●"/>
            </a:pP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DistilBERT learns from BERT and updates its weights by using the loss function which consists of three components: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Medium"/>
              <a:buChar char="○"/>
            </a:pPr>
            <a:r>
              <a:rPr lang="en-GB" sz="1400">
                <a:latin typeface="Nunito Medium"/>
                <a:ea typeface="Nunito Medium"/>
                <a:cs typeface="Nunito Medium"/>
                <a:sym typeface="Nunito Medium"/>
              </a:rPr>
              <a:t>Masked language modeling (MLM) loss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Medium"/>
              <a:buChar char="○"/>
            </a:pPr>
            <a:r>
              <a:rPr lang="en-GB">
                <a:latin typeface="Nunito Medium"/>
                <a:ea typeface="Nunito Medium"/>
                <a:cs typeface="Nunito Medium"/>
                <a:sym typeface="Nunito Medium"/>
              </a:rPr>
              <a:t>Distillation loss</a:t>
            </a:r>
            <a:endParaRPr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Medium"/>
              <a:buChar char="○"/>
            </a:pPr>
            <a:r>
              <a:rPr lang="en-GB">
                <a:latin typeface="Nunito Medium"/>
                <a:ea typeface="Nunito Medium"/>
                <a:cs typeface="Nunito Medium"/>
                <a:sym typeface="Nunito Medium"/>
              </a:rPr>
              <a:t>Similarity loss</a:t>
            </a:r>
            <a:endParaRPr>
              <a:latin typeface="Nunito Medium"/>
              <a:ea typeface="Nunito Medium"/>
              <a:cs typeface="Nunito Medium"/>
              <a:sym typeface="Nunito Medium"/>
            </a:endParaRPr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8206" y="937300"/>
            <a:ext cx="6275794" cy="4005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97700"/>
            <a:ext cx="85206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Nunito"/>
                <a:ea typeface="Nunito"/>
                <a:cs typeface="Nunito"/>
                <a:sym typeface="Nunito"/>
              </a:rPr>
              <a:t>DistilBERT Loss</a:t>
            </a:r>
            <a:endParaRPr b="1" sz="32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6" name="Google Shape;96;p19"/>
          <p:cNvPicPr preferRelativeResize="0"/>
          <p:nvPr/>
        </p:nvPicPr>
        <p:blipFill rotWithShape="1">
          <a:blip r:embed="rId3">
            <a:alphaModFix/>
          </a:blip>
          <a:srcRect b="0" l="20151" r="24197" t="0"/>
          <a:stretch/>
        </p:blipFill>
        <p:spPr>
          <a:xfrm>
            <a:off x="122200" y="1551600"/>
            <a:ext cx="2724375" cy="297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9"/>
          <p:cNvPicPr preferRelativeResize="0"/>
          <p:nvPr/>
        </p:nvPicPr>
        <p:blipFill rotWithShape="1">
          <a:blip r:embed="rId4">
            <a:alphaModFix/>
          </a:blip>
          <a:srcRect b="0" l="17735" r="28713" t="0"/>
          <a:stretch/>
        </p:blipFill>
        <p:spPr>
          <a:xfrm>
            <a:off x="2838650" y="1627800"/>
            <a:ext cx="2806300" cy="297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 rotWithShape="1">
          <a:blip r:embed="rId5">
            <a:alphaModFix/>
          </a:blip>
          <a:srcRect b="0" l="18426" r="26437" t="0"/>
          <a:stretch/>
        </p:blipFill>
        <p:spPr>
          <a:xfrm>
            <a:off x="5858375" y="2635850"/>
            <a:ext cx="3215975" cy="189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9"/>
          <p:cNvPicPr preferRelativeResize="0"/>
          <p:nvPr/>
        </p:nvPicPr>
        <p:blipFill rotWithShape="1">
          <a:blip r:embed="rId6">
            <a:alphaModFix/>
          </a:blip>
          <a:srcRect b="0" l="11446" r="17323" t="0"/>
          <a:stretch/>
        </p:blipFill>
        <p:spPr>
          <a:xfrm>
            <a:off x="5397500" y="60541"/>
            <a:ext cx="3676852" cy="201318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/>
          <p:nvPr/>
        </p:nvSpPr>
        <p:spPr>
          <a:xfrm>
            <a:off x="218975" y="4418075"/>
            <a:ext cx="229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MLM loss</a:t>
            </a:r>
            <a:endParaRPr b="1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1" name="Google Shape;101;p19"/>
          <p:cNvSpPr txBox="1"/>
          <p:nvPr/>
        </p:nvSpPr>
        <p:spPr>
          <a:xfrm>
            <a:off x="3424950" y="4527350"/>
            <a:ext cx="229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Distillation</a:t>
            </a:r>
            <a:r>
              <a:rPr b="1" lang="en-GB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loss</a:t>
            </a:r>
            <a:endParaRPr b="1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6630925" y="4418075"/>
            <a:ext cx="229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Similarity loss</a:t>
            </a:r>
            <a:endParaRPr b="1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6319313" y="1960750"/>
            <a:ext cx="229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Triple loss</a:t>
            </a:r>
            <a:endParaRPr b="1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97700"/>
            <a:ext cx="85206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Nunito"/>
                <a:ea typeface="Nunito"/>
                <a:cs typeface="Nunito"/>
                <a:sym typeface="Nunito"/>
              </a:rPr>
              <a:t>DistilBERT Performance </a:t>
            </a:r>
            <a:r>
              <a:rPr b="1" lang="en-GB" sz="3200">
                <a:latin typeface="Nunito"/>
                <a:ea typeface="Nunito"/>
                <a:cs typeface="Nunito"/>
                <a:sym typeface="Nunito"/>
              </a:rPr>
              <a:t>Comparison</a:t>
            </a:r>
            <a:endParaRPr b="1" sz="32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4763" y="905475"/>
            <a:ext cx="6794469" cy="403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00" y="1301325"/>
            <a:ext cx="8520600" cy="7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200">
                <a:latin typeface="Nunito"/>
                <a:ea typeface="Nunito"/>
                <a:cs typeface="Nunito"/>
                <a:sym typeface="Nunito"/>
              </a:rPr>
              <a:t>Mobile</a:t>
            </a:r>
            <a:r>
              <a:rPr b="1" lang="en-GB" sz="4200">
                <a:latin typeface="Nunito"/>
                <a:ea typeface="Nunito"/>
                <a:cs typeface="Nunito"/>
                <a:sym typeface="Nunito"/>
              </a:rPr>
              <a:t>BERT</a:t>
            </a:r>
            <a:endParaRPr b="1" sz="4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5" name="Google Shape;115;p21"/>
          <p:cNvSpPr txBox="1"/>
          <p:nvPr>
            <p:ph idx="4294967295" type="subTitle"/>
          </p:nvPr>
        </p:nvSpPr>
        <p:spPr>
          <a:xfrm>
            <a:off x="311700" y="1704125"/>
            <a:ext cx="85206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latin typeface="Nunito Medium"/>
                <a:ea typeface="Nunito Medium"/>
                <a:cs typeface="Nunito Medium"/>
                <a:sym typeface="Nunito Medium"/>
              </a:rPr>
              <a:t>a Compact Task-Agnostic BERT for Resource-Limited Devices</a:t>
            </a:r>
            <a:endParaRPr>
              <a:latin typeface="Nunito Medium"/>
              <a:ea typeface="Nunito Medium"/>
              <a:cs typeface="Nunito Medium"/>
              <a:sym typeface="Nunito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